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81" r:id="rId1"/>
  </p:sldMasterIdLst>
  <p:notesMasterIdLst>
    <p:notesMasterId r:id="rId9"/>
  </p:notesMasterIdLst>
  <p:sldIdLst>
    <p:sldId id="256" r:id="rId2"/>
    <p:sldId id="269" r:id="rId3"/>
    <p:sldId id="270" r:id="rId4"/>
    <p:sldId id="281" r:id="rId5"/>
    <p:sldId id="278" r:id="rId6"/>
    <p:sldId id="276" r:id="rId7"/>
    <p:sldId id="27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978" autoAdjust="0"/>
    <p:restoredTop sz="81183" autoAdjust="0"/>
  </p:normalViewPr>
  <p:slideViewPr>
    <p:cSldViewPr snapToGrid="0">
      <p:cViewPr varScale="1">
        <p:scale>
          <a:sx n="55" d="100"/>
          <a:sy n="55" d="100"/>
        </p:scale>
        <p:origin x="-1056" y="-7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DD434B5-3884-491B-9701-01188EF54E6D}" type="datetimeFigureOut">
              <a:rPr lang="he-IL" smtClean="0"/>
              <a:pPr/>
              <a:t>י"א/אדר/תשע"ח</a:t>
            </a:fld>
            <a:endParaRPr lang="he-IL"/>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056BFB0-2B78-46EB-ACD6-0CEA529A7DA7}"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latin typeface="+mn-lt"/>
                <a:ea typeface="+mn-ea"/>
                <a:cs typeface="+mn-cs"/>
              </a:rPr>
              <a:t>מצלמת ה-</a:t>
            </a:r>
            <a:r>
              <a:rPr lang="en-US" sz="1200" kern="1200" dirty="0" smtClean="0">
                <a:solidFill>
                  <a:schemeClr val="tx1"/>
                </a:solidFill>
                <a:latin typeface="+mn-lt"/>
                <a:ea typeface="+mn-ea"/>
                <a:cs typeface="+mn-cs"/>
              </a:rPr>
              <a:t>USB</a:t>
            </a:r>
            <a:r>
              <a:rPr lang="he-IL" sz="1200" kern="1200" dirty="0" smtClean="0">
                <a:solidFill>
                  <a:schemeClr val="tx1"/>
                </a:solidFill>
                <a:latin typeface="+mn-lt"/>
                <a:ea typeface="+mn-ea"/>
                <a:cs typeface="+mn-cs"/>
              </a:rPr>
              <a:t> של פישרטקניק הינה מערכת חישה ורסטילית – בנוסף לצילום וידאו המצלמה מסוגלת לאסוף סוגים שונים של מידע באמצעות ביצוע של עיבוד תמונה, המתרחש בבקר ה-</a:t>
            </a:r>
            <a:r>
              <a:rPr lang="en-US" sz="1200" kern="1200" dirty="0" smtClean="0">
                <a:solidFill>
                  <a:schemeClr val="tx1"/>
                </a:solidFill>
                <a:latin typeface="+mn-lt"/>
                <a:ea typeface="+mn-ea"/>
                <a:cs typeface="+mn-cs"/>
              </a:rPr>
              <a:t>TXT</a:t>
            </a:r>
            <a:r>
              <a:rPr lang="he-IL" sz="1200" kern="1200" dirty="0" smtClean="0">
                <a:solidFill>
                  <a:schemeClr val="tx1"/>
                </a:solidFill>
                <a:latin typeface="+mn-lt"/>
                <a:ea typeface="+mn-ea"/>
                <a:cs typeface="+mn-cs"/>
              </a:rPr>
              <a:t> על גבי המעבד הייעודי שלו. כך עיבוד התמונה מתבצע במקביל לעבודת המעבד הנוסף שאחראי על שאר עבודת הרובוט וחלקיו, על מנת לא לגרום להאטה ול"גמגום" בעבודה הרציפה של הרובוט בזמן עיבוד התמונה.</a:t>
            </a:r>
            <a:endParaRPr lang="en-US" sz="1200" kern="1200" dirty="0" smtClean="0">
              <a:solidFill>
                <a:schemeClr val="tx1"/>
              </a:solidFill>
              <a:latin typeface="+mn-lt"/>
              <a:ea typeface="+mn-ea"/>
              <a:cs typeface="+mn-cs"/>
            </a:endParaRPr>
          </a:p>
          <a:p>
            <a:endParaRPr lang="he-IL" dirty="0" smtClean="0"/>
          </a:p>
        </p:txBody>
      </p:sp>
      <p:sp>
        <p:nvSpPr>
          <p:cNvPr id="4" name="Slide Number Placeholder 3"/>
          <p:cNvSpPr>
            <a:spLocks noGrp="1"/>
          </p:cNvSpPr>
          <p:nvPr>
            <p:ph type="sldNum" sz="quarter" idx="10"/>
          </p:nvPr>
        </p:nvSpPr>
        <p:spPr/>
        <p:txBody>
          <a:bodyPr/>
          <a:lstStyle/>
          <a:p>
            <a:fld id="{8056BFB0-2B78-46EB-ACD6-0CEA529A7DA7}" type="slidenum">
              <a:rPr lang="he-IL" smtClean="0"/>
              <a:pPr/>
              <a:t>4</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sz="1200" kern="1200" dirty="0" smtClean="0">
                <a:solidFill>
                  <a:schemeClr val="tx1"/>
                </a:solidFill>
                <a:latin typeface="+mn-lt"/>
                <a:ea typeface="+mn-ea"/>
                <a:cs typeface="+mn-cs"/>
              </a:rPr>
              <a:t>המצלמה עובדת בצורה שונה מהעין שלנו, היא מסוגלת לאסוף מידע רב לניתוח</a:t>
            </a:r>
            <a:r>
              <a:rPr lang="he-IL" sz="1200" kern="1200" baseline="0" dirty="0" smtClean="0">
                <a:solidFill>
                  <a:schemeClr val="tx1"/>
                </a:solidFill>
                <a:latin typeface="+mn-lt"/>
                <a:ea typeface="+mn-ea"/>
                <a:cs typeface="+mn-cs"/>
              </a:rPr>
              <a:t> בזמן אמת. המידע הזה כולל בין השאר את ממוצע ניגודיות התמונה ואת מיקום גופים בתמונה ביחס לסביבתם.</a:t>
            </a:r>
          </a:p>
          <a:p>
            <a:r>
              <a:rPr lang="he-IL" sz="1200" b="0" i="0" kern="1200" dirty="0" smtClean="0">
                <a:solidFill>
                  <a:schemeClr val="tx1"/>
                </a:solidFill>
                <a:latin typeface="+mn-lt"/>
                <a:ea typeface="+mn-ea"/>
                <a:cs typeface="+mn-cs"/>
              </a:rPr>
              <a:t>ניגודיות = הבדל במאפיינים</a:t>
            </a:r>
            <a:r>
              <a:rPr lang="he-IL" sz="1200" b="0" i="0" kern="1200" baseline="0" dirty="0" smtClean="0">
                <a:solidFill>
                  <a:schemeClr val="tx1"/>
                </a:solidFill>
                <a:latin typeface="+mn-lt"/>
                <a:ea typeface="+mn-ea"/>
                <a:cs typeface="+mn-cs"/>
              </a:rPr>
              <a:t> ויזואליים</a:t>
            </a:r>
            <a:r>
              <a:rPr lang="he-IL" sz="1200" b="0" i="0" kern="1200" dirty="0" smtClean="0">
                <a:solidFill>
                  <a:schemeClr val="tx1"/>
                </a:solidFill>
                <a:latin typeface="+mn-lt"/>
                <a:ea typeface="+mn-ea"/>
                <a:cs typeface="+mn-cs"/>
              </a:rPr>
              <a:t> אשר גורם לעצמים להיות נפרדים מסביבתם, מתבטאת בהבדל בתאורה ובצבע בין עצם לעצם בתמונה.</a:t>
            </a:r>
          </a:p>
          <a:p>
            <a:r>
              <a:rPr lang="he-IL" sz="1200" b="0" i="0" kern="1200" dirty="0" smtClean="0">
                <a:solidFill>
                  <a:schemeClr val="tx1"/>
                </a:solidFill>
                <a:latin typeface="+mn-lt"/>
                <a:ea typeface="+mn-ea"/>
                <a:cs typeface="+mn-cs"/>
              </a:rPr>
              <a:t>בפשטות, ניתן לבטא ניגודיות על ידי היחס שבין ההבדל בבהירות של עצמים לבהירות הממוצעת.</a:t>
            </a:r>
          </a:p>
          <a:p>
            <a:r>
              <a:rPr lang="he-IL" sz="1200" kern="1200" dirty="0" smtClean="0">
                <a:solidFill>
                  <a:schemeClr val="tx1"/>
                </a:solidFill>
                <a:latin typeface="+mn-lt"/>
                <a:ea typeface="+mn-ea"/>
                <a:cs typeface="+mn-cs"/>
              </a:rPr>
              <a:t>השוואת</a:t>
            </a:r>
            <a:r>
              <a:rPr lang="he-IL" sz="1200" kern="1200" baseline="0" dirty="0" smtClean="0">
                <a:solidFill>
                  <a:schemeClr val="tx1"/>
                </a:solidFill>
                <a:latin typeface="+mn-lt"/>
                <a:ea typeface="+mn-ea"/>
                <a:cs typeface="+mn-cs"/>
              </a:rPr>
              <a:t> ממוצעי הניגודיות ובמיקומי עצמים בתמונה מאפשר למצלמה לזהות שינוי בתמונה, כלומר זיהוי תנועה המאפשר לה לתפקד כגלאי נפח המתריע על תנועה במרחב.</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056BFB0-2B78-46EB-ACD6-0CEA529A7DA7}" type="slidenum">
              <a:rPr lang="he-IL" smtClean="0"/>
              <a:pPr/>
              <a:t>5</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8056BFB0-2B78-46EB-ACD6-0CEA529A7DA7}" type="slidenum">
              <a:rPr lang="he-IL" smtClean="0"/>
              <a:pPr/>
              <a:t>6</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37970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804991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1473712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530574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1004790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328784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4470704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648480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649633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572893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918475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70569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956773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843387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614752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52577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2/26/2018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84916819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dihadas.github.io/ftscratch/src/Camera%20Intro.doc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dihadas.github.io/ftscratch/src/&#1490;&#1500;&#1488;&#1497;%20&#1514;&#1504;&#1493;&#1506;&#1492;.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rmAutofit fontScale="90000"/>
          </a:bodyPr>
          <a:lstStyle/>
          <a:p>
            <a:pPr algn="ctr"/>
            <a:r>
              <a:rPr lang="he-IL" sz="8000" dirty="0" smtClean="0"/>
              <a:t>עיבוד תמונה </a:t>
            </a:r>
            <a:br>
              <a:rPr lang="he-IL" sz="8000" dirty="0" smtClean="0"/>
            </a:br>
            <a:r>
              <a:rPr lang="he-IL" sz="8000" dirty="0" smtClean="0"/>
              <a:t>מצלמת ה-</a:t>
            </a:r>
            <a:r>
              <a:rPr lang="en-US" sz="8000" dirty="0" smtClean="0"/>
              <a:t>USB</a:t>
            </a:r>
            <a:endParaRPr lang="he-IL" sz="8000" dirty="0"/>
          </a:p>
        </p:txBody>
      </p:sp>
    </p:spTree>
    <p:extLst>
      <p:ext uri="{BB962C8B-B14F-4D97-AF65-F5344CB8AC3E}">
        <p14:creationId xmlns="" xmlns:p14="http://schemas.microsoft.com/office/powerpoint/2010/main" val="1597654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תוכן עניינים</a:t>
            </a:r>
            <a:endParaRPr lang="he-IL" sz="4400" b="1" dirty="0"/>
          </a:p>
        </p:txBody>
      </p:sp>
      <p:sp>
        <p:nvSpPr>
          <p:cNvPr id="3" name="מציין מיקום תוכן 2"/>
          <p:cNvSpPr>
            <a:spLocks noGrp="1"/>
          </p:cNvSpPr>
          <p:nvPr>
            <p:ph idx="1"/>
          </p:nvPr>
        </p:nvSpPr>
        <p:spPr>
          <a:xfrm>
            <a:off x="825191" y="1536121"/>
            <a:ext cx="8474926" cy="4953889"/>
          </a:xfrm>
        </p:spPr>
        <p:txBody>
          <a:bodyPr>
            <a:normAutofit/>
          </a:bodyPr>
          <a:lstStyle/>
          <a:p>
            <a:r>
              <a:rPr lang="he-IL" sz="4000" dirty="0" smtClean="0"/>
              <a:t> חזרה ותזכורת</a:t>
            </a:r>
          </a:p>
          <a:p>
            <a:r>
              <a:rPr lang="he-IL" sz="4200" dirty="0" smtClean="0"/>
              <a:t> עיבוד תמונה במצלמת ה-</a:t>
            </a:r>
            <a:r>
              <a:rPr lang="en-US" sz="4200" dirty="0" smtClean="0"/>
              <a:t>USB</a:t>
            </a:r>
          </a:p>
          <a:p>
            <a:pPr marL="800100" lvl="1" indent="-342900">
              <a:buClr>
                <a:srgbClr val="0F6FC6"/>
              </a:buClr>
            </a:pPr>
            <a:r>
              <a:rPr lang="he-IL" sz="3200" dirty="0" smtClean="0">
                <a:solidFill>
                  <a:prstClr val="black">
                    <a:lumMod val="75000"/>
                    <a:lumOff val="25000"/>
                  </a:prstClr>
                </a:solidFill>
              </a:rPr>
              <a:t> רכיב קלט או פלט?</a:t>
            </a:r>
          </a:p>
          <a:p>
            <a:pPr marL="800100" lvl="1" indent="-342900">
              <a:buClr>
                <a:srgbClr val="0F6FC6"/>
              </a:buClr>
            </a:pPr>
            <a:r>
              <a:rPr lang="he-IL" sz="3200" dirty="0" smtClean="0">
                <a:solidFill>
                  <a:prstClr val="black">
                    <a:lumMod val="75000"/>
                    <a:lumOff val="25000"/>
                  </a:prstClr>
                </a:solidFill>
              </a:rPr>
              <a:t> עיבוד תמונה</a:t>
            </a:r>
          </a:p>
          <a:p>
            <a:r>
              <a:rPr lang="he-IL" sz="3500" dirty="0" smtClean="0"/>
              <a:t>בואו נבנה רובוט!</a:t>
            </a:r>
          </a:p>
          <a:p>
            <a:pPr lvl="1"/>
            <a:r>
              <a:rPr lang="he-IL" sz="3300" dirty="0" smtClean="0"/>
              <a:t> מצלמת מעקב לזיהוי תנועה בחדר</a:t>
            </a:r>
          </a:p>
          <a:p>
            <a:r>
              <a:rPr lang="he-IL" sz="4000" dirty="0" smtClean="0"/>
              <a:t> סדר וניקיון</a:t>
            </a:r>
          </a:p>
          <a:p>
            <a:pPr>
              <a:buNone/>
            </a:pPr>
            <a:endParaRPr lang="en-US" sz="4000" dirty="0" smtClean="0"/>
          </a:p>
        </p:txBody>
      </p:sp>
    </p:spTree>
    <p:extLst>
      <p:ext uri="{BB962C8B-B14F-4D97-AF65-F5344CB8AC3E}">
        <p14:creationId xmlns="" xmlns:p14="http://schemas.microsoft.com/office/powerpoint/2010/main" val="2508929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חזרה ותזכורת</a:t>
            </a:r>
            <a:endParaRPr lang="he-IL" sz="4400" b="1" dirty="0"/>
          </a:p>
        </p:txBody>
      </p:sp>
      <p:sp>
        <p:nvSpPr>
          <p:cNvPr id="3" name="מציין מיקום תוכן 2"/>
          <p:cNvSpPr>
            <a:spLocks noGrp="1"/>
          </p:cNvSpPr>
          <p:nvPr>
            <p:ph idx="1"/>
          </p:nvPr>
        </p:nvSpPr>
        <p:spPr>
          <a:xfrm>
            <a:off x="825191" y="1513818"/>
            <a:ext cx="8474926" cy="3880773"/>
          </a:xfrm>
        </p:spPr>
        <p:txBody>
          <a:bodyPr>
            <a:normAutofit/>
          </a:bodyPr>
          <a:lstStyle/>
          <a:p>
            <a:r>
              <a:rPr lang="he-IL" sz="4000" dirty="0" smtClean="0"/>
              <a:t> תכנות ברובופרו – תתי תכניות</a:t>
            </a:r>
          </a:p>
          <a:p>
            <a:pPr lvl="1"/>
            <a:r>
              <a:rPr lang="he-IL" sz="3800" dirty="0" smtClean="0"/>
              <a:t> מהי תת תכנית </a:t>
            </a:r>
          </a:p>
          <a:p>
            <a:pPr lvl="1"/>
            <a:r>
              <a:rPr lang="he-IL" sz="3800" dirty="0" smtClean="0"/>
              <a:t> מוטיבציה</a:t>
            </a:r>
          </a:p>
        </p:txBody>
      </p:sp>
    </p:spTree>
    <p:extLst>
      <p:ext uri="{BB962C8B-B14F-4D97-AF65-F5344CB8AC3E}">
        <p14:creationId xmlns="" xmlns:p14="http://schemas.microsoft.com/office/powerpoint/2010/main" val="2508929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עיבוד תמונה במצלמת ה-</a:t>
            </a:r>
            <a:r>
              <a:rPr lang="en-US" sz="4400" b="1" dirty="0" smtClean="0"/>
              <a:t>USB</a:t>
            </a:r>
            <a:endParaRPr lang="he-IL" sz="4400" b="1" dirty="0"/>
          </a:p>
        </p:txBody>
      </p:sp>
      <p:sp>
        <p:nvSpPr>
          <p:cNvPr id="4" name="מציין מיקום תוכן 2"/>
          <p:cNvSpPr txBox="1">
            <a:spLocks/>
          </p:cNvSpPr>
          <p:nvPr/>
        </p:nvSpPr>
        <p:spPr>
          <a:xfrm>
            <a:off x="240632" y="1455923"/>
            <a:ext cx="9033370" cy="5089256"/>
          </a:xfrm>
          <a:prstGeom prst="rect">
            <a:avLst/>
          </a:prstGeom>
        </p:spPr>
        <p:txBody>
          <a:bodyPr vert="horz" lIns="91440" tIns="45720" rIns="91440" bIns="45720" rtlCol="0">
            <a:normAutofit/>
          </a:bodyPr>
          <a:lstStyle/>
          <a:p>
            <a:pPr marL="342900"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 מצלמה</a:t>
            </a:r>
          </a:p>
          <a:p>
            <a:pPr marL="800100" lvl="1" indent="-342900" algn="r" rtl="1">
              <a:spcBef>
                <a:spcPts val="1000"/>
              </a:spcBef>
              <a:buClr>
                <a:srgbClr val="0F6FC6"/>
              </a:buClr>
              <a:buSzPct val="80000"/>
              <a:buFont typeface="Wingdings 3" charset="2"/>
              <a:buChar char=""/>
            </a:pPr>
            <a:r>
              <a:rPr lang="he-IL" sz="3600" dirty="0" smtClean="0">
                <a:solidFill>
                  <a:prstClr val="black">
                    <a:lumMod val="75000"/>
                    <a:lumOff val="25000"/>
                  </a:prstClr>
                </a:solidFill>
              </a:rPr>
              <a:t> רכיב קלט או פלט?</a:t>
            </a:r>
          </a:p>
          <a:p>
            <a:pPr marL="800100" lvl="1" indent="-342900" algn="r" rtl="1">
              <a:spcBef>
                <a:spcPts val="1000"/>
              </a:spcBef>
              <a:buClr>
                <a:srgbClr val="0F6FC6"/>
              </a:buClr>
              <a:buSzPct val="80000"/>
              <a:buFont typeface="Wingdings 3" charset="2"/>
              <a:buChar char=""/>
            </a:pPr>
            <a:r>
              <a:rPr lang="he-IL" sz="3600" dirty="0" smtClean="0">
                <a:solidFill>
                  <a:prstClr val="black">
                    <a:lumMod val="75000"/>
                    <a:lumOff val="25000"/>
                  </a:prstClr>
                </a:solidFill>
              </a:rPr>
              <a:t> עיבוד תמונה</a:t>
            </a:r>
          </a:p>
          <a:p>
            <a:pPr marL="1257300" lvl="2" indent="-342900" algn="r" rtl="1">
              <a:spcBef>
                <a:spcPts val="1000"/>
              </a:spcBef>
              <a:buClr>
                <a:srgbClr val="0F6FC6"/>
              </a:buClr>
              <a:buSzPct val="80000"/>
              <a:buFont typeface="Wingdings 3" charset="2"/>
              <a:buChar char=""/>
            </a:pPr>
            <a:r>
              <a:rPr lang="he-IL" sz="3200" dirty="0" smtClean="0">
                <a:solidFill>
                  <a:prstClr val="black">
                    <a:lumMod val="75000"/>
                    <a:lumOff val="25000"/>
                  </a:prstClr>
                </a:solidFill>
              </a:rPr>
              <a:t> איסוף מידע וניתוחו על ידי הבקר</a:t>
            </a:r>
          </a:p>
          <a:p>
            <a:pPr marL="1257300" lvl="2" indent="-342900" algn="r" rtl="1">
              <a:spcBef>
                <a:spcPts val="1000"/>
              </a:spcBef>
              <a:buClr>
                <a:srgbClr val="0F6FC6"/>
              </a:buClr>
              <a:buSzPct val="80000"/>
              <a:buFont typeface="Wingdings 3" charset="2"/>
              <a:buChar char=""/>
            </a:pPr>
            <a:r>
              <a:rPr lang="he-IL" sz="3200" dirty="0" smtClean="0">
                <a:solidFill>
                  <a:prstClr val="black">
                    <a:lumMod val="75000"/>
                    <a:lumOff val="25000"/>
                  </a:prstClr>
                </a:solidFill>
              </a:rPr>
              <a:t> עיבוד מקבילי</a:t>
            </a:r>
          </a:p>
          <a:p>
            <a:pPr marL="1257300" lvl="2" indent="-342900" algn="r" rtl="1">
              <a:spcBef>
                <a:spcPts val="1000"/>
              </a:spcBef>
              <a:buClr>
                <a:srgbClr val="0F6FC6"/>
              </a:buClr>
              <a:buSzPct val="80000"/>
              <a:buFont typeface="Wingdings 3" charset="2"/>
              <a:buChar char=""/>
            </a:pPr>
            <a:r>
              <a:rPr lang="he-IL" sz="3200" dirty="0" smtClean="0">
                <a:solidFill>
                  <a:prstClr val="black">
                    <a:lumMod val="75000"/>
                    <a:lumOff val="25000"/>
                  </a:prstClr>
                </a:solidFill>
              </a:rPr>
              <a:t> יכולות חישה מגוונות</a:t>
            </a:r>
          </a:p>
          <a:p>
            <a:pPr marL="342900" indent="-342900" algn="r" rtl="1">
              <a:spcBef>
                <a:spcPts val="1000"/>
              </a:spcBef>
              <a:buClr>
                <a:srgbClr val="0F6FC6"/>
              </a:buClr>
              <a:buSzPct val="80000"/>
              <a:buFont typeface="Wingdings 3" charset="2"/>
              <a:buChar char=""/>
            </a:pPr>
            <a:r>
              <a:rPr lang="he-IL" sz="3600" b="1" dirty="0" smtClean="0">
                <a:solidFill>
                  <a:prstClr val="black">
                    <a:lumMod val="75000"/>
                    <a:lumOff val="25000"/>
                  </a:prstClr>
                </a:solidFill>
                <a:hlinkClick r:id="rId3"/>
              </a:rPr>
              <a:t>חוברת עבודה עצמית</a:t>
            </a:r>
            <a:r>
              <a:rPr lang="he-IL" sz="3600" b="1" dirty="0" smtClean="0">
                <a:solidFill>
                  <a:prstClr val="black">
                    <a:lumMod val="75000"/>
                    <a:lumOff val="25000"/>
                  </a:prstClr>
                </a:solidFill>
              </a:rPr>
              <a:t> - </a:t>
            </a:r>
            <a:r>
              <a:rPr lang="he-IL" sz="3600" dirty="0" smtClean="0">
                <a:solidFill>
                  <a:prstClr val="black">
                    <a:lumMod val="75000"/>
                    <a:lumOff val="25000"/>
                  </a:prstClr>
                </a:solidFill>
              </a:rPr>
              <a:t>היכרות</a:t>
            </a:r>
          </a:p>
          <a:p>
            <a:pPr marL="800100" lvl="1" indent="-342900" algn="r" rtl="1">
              <a:spcBef>
                <a:spcPts val="1000"/>
              </a:spcBef>
              <a:buClr>
                <a:srgbClr val="0F6FC6"/>
              </a:buClr>
              <a:buSzPct val="80000"/>
              <a:buFont typeface="Wingdings 3" charset="2"/>
              <a:buChar char=""/>
            </a:pPr>
            <a:endParaRPr lang="he-IL" sz="4000" dirty="0" smtClean="0">
              <a:solidFill>
                <a:prstClr val="black">
                  <a:lumMod val="75000"/>
                  <a:lumOff val="25000"/>
                </a:prstClr>
              </a:solidFill>
            </a:endParaRPr>
          </a:p>
          <a:p>
            <a:pPr marL="800100" lvl="1" indent="-342900" algn="r" rtl="1">
              <a:spcBef>
                <a:spcPts val="1000"/>
              </a:spcBef>
              <a:buClr>
                <a:srgbClr val="0F6FC6"/>
              </a:buClr>
              <a:buSzPct val="80000"/>
              <a:buFont typeface="Wingdings 3" charset="2"/>
              <a:buChar char=""/>
            </a:pPr>
            <a:endParaRPr lang="he-IL" sz="4000" dirty="0" smtClean="0">
              <a:solidFill>
                <a:prstClr val="black">
                  <a:lumMod val="75000"/>
                  <a:lumOff val="25000"/>
                </a:prstClr>
              </a:solidFill>
            </a:endParaRPr>
          </a:p>
        </p:txBody>
      </p:sp>
    </p:spTree>
    <p:extLst>
      <p:ext uri="{BB962C8B-B14F-4D97-AF65-F5344CB8AC3E}">
        <p14:creationId xmlns="" xmlns:p14="http://schemas.microsoft.com/office/powerpoint/2010/main" val="2508929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עיבוד תמונה במצלמת ה-</a:t>
            </a:r>
            <a:r>
              <a:rPr lang="en-US" sz="4400" b="1" dirty="0" smtClean="0"/>
              <a:t>USB</a:t>
            </a:r>
            <a:endParaRPr lang="he-IL" sz="4400" b="1" dirty="0"/>
          </a:p>
        </p:txBody>
      </p:sp>
      <p:sp>
        <p:nvSpPr>
          <p:cNvPr id="4" name="מציין מיקום תוכן 2"/>
          <p:cNvSpPr txBox="1">
            <a:spLocks/>
          </p:cNvSpPr>
          <p:nvPr/>
        </p:nvSpPr>
        <p:spPr>
          <a:xfrm>
            <a:off x="240632" y="1536133"/>
            <a:ext cx="9033370" cy="5089256"/>
          </a:xfrm>
          <a:prstGeom prst="rect">
            <a:avLst/>
          </a:prstGeom>
        </p:spPr>
        <p:txBody>
          <a:bodyPr vert="horz" lIns="91440" tIns="45720" rIns="91440" bIns="45720" rtlCol="0">
            <a:normAutofit/>
          </a:bodyPr>
          <a:lstStyle/>
          <a:p>
            <a:pPr marL="342900"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 זיהוי תנועה – גלאי נפח</a:t>
            </a:r>
          </a:p>
          <a:p>
            <a:pPr marL="800100" lvl="1"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ניתוח כל תמונה</a:t>
            </a:r>
          </a:p>
          <a:p>
            <a:pPr marL="1257300" lvl="2"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בדיקת ממוצעי ניגודיות</a:t>
            </a:r>
          </a:p>
          <a:p>
            <a:pPr marL="1257300" lvl="2"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בדיקת מיקום גופים ביחס לסביבתם</a:t>
            </a:r>
          </a:p>
        </p:txBody>
      </p:sp>
    </p:spTree>
    <p:extLst>
      <p:ext uri="{BB962C8B-B14F-4D97-AF65-F5344CB8AC3E}">
        <p14:creationId xmlns="" xmlns:p14="http://schemas.microsoft.com/office/powerpoint/2010/main" val="2508929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בואו נבנה רובוט!</a:t>
            </a:r>
            <a:endParaRPr lang="he-IL" sz="4400" b="1" dirty="0"/>
          </a:p>
        </p:txBody>
      </p:sp>
      <p:sp>
        <p:nvSpPr>
          <p:cNvPr id="4" name="מציין מיקום תוכן 2"/>
          <p:cNvSpPr txBox="1">
            <a:spLocks/>
          </p:cNvSpPr>
          <p:nvPr/>
        </p:nvSpPr>
        <p:spPr>
          <a:xfrm>
            <a:off x="677334" y="1536134"/>
            <a:ext cx="8596668" cy="4993003"/>
          </a:xfrm>
          <a:prstGeom prst="rect">
            <a:avLst/>
          </a:prstGeom>
        </p:spPr>
        <p:txBody>
          <a:bodyPr vert="horz" lIns="91440" tIns="45720" rIns="91440" bIns="45720" rtlCol="0">
            <a:normAutofit/>
          </a:bodyPr>
          <a:lstStyle/>
          <a:p>
            <a:pPr marL="342900"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 בניית דגם מצלמת אבטחה</a:t>
            </a:r>
          </a:p>
          <a:p>
            <a:pPr marL="800100" lvl="1"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חוברת ההוראות שבערכה </a:t>
            </a:r>
          </a:p>
          <a:p>
            <a:pPr marL="1257300" lvl="2"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 עמוד 22</a:t>
            </a:r>
          </a:p>
          <a:p>
            <a:pPr marL="342900"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 תכנות בסיסי: תכנת את המצלמה (ללא תזוזה) להשמעת צליל אזעקה כאשר היא קולטת תנועה במרחב מולה</a:t>
            </a:r>
          </a:p>
          <a:p>
            <a:pPr marL="342900"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 </a:t>
            </a:r>
            <a:r>
              <a:rPr lang="he-IL" sz="4000" b="1" dirty="0" smtClean="0">
                <a:solidFill>
                  <a:prstClr val="black">
                    <a:lumMod val="75000"/>
                    <a:lumOff val="25000"/>
                  </a:prstClr>
                </a:solidFill>
                <a:hlinkClick r:id="rId3"/>
              </a:rPr>
              <a:t>חוברת עבודה </a:t>
            </a:r>
            <a:r>
              <a:rPr lang="he-IL" sz="4000" b="1" dirty="0" smtClean="0">
                <a:solidFill>
                  <a:prstClr val="black">
                    <a:lumMod val="75000"/>
                    <a:lumOff val="25000"/>
                  </a:prstClr>
                </a:solidFill>
                <a:hlinkClick r:id="rId3"/>
              </a:rPr>
              <a:t>עצמית </a:t>
            </a:r>
            <a:r>
              <a:rPr lang="he-IL" sz="4000" dirty="0" smtClean="0">
                <a:solidFill>
                  <a:prstClr val="black">
                    <a:lumMod val="75000"/>
                    <a:lumOff val="25000"/>
                  </a:prstClr>
                </a:solidFill>
              </a:rPr>
              <a:t>- </a:t>
            </a:r>
            <a:r>
              <a:rPr lang="he-IL" sz="4000" dirty="0" smtClean="0">
                <a:solidFill>
                  <a:prstClr val="black">
                    <a:lumMod val="75000"/>
                    <a:lumOff val="25000"/>
                  </a:prstClr>
                </a:solidFill>
              </a:rPr>
              <a:t>תרגול </a:t>
            </a:r>
            <a:r>
              <a:rPr lang="he-IL" sz="4000" dirty="0" smtClean="0">
                <a:solidFill>
                  <a:prstClr val="black">
                    <a:lumMod val="75000"/>
                    <a:lumOff val="25000"/>
                  </a:prstClr>
                </a:solidFill>
              </a:rPr>
              <a:t>תכנות</a:t>
            </a:r>
            <a:endParaRPr lang="en-US" sz="4000" dirty="0" smtClean="0">
              <a:solidFill>
                <a:prstClr val="black">
                  <a:lumMod val="75000"/>
                  <a:lumOff val="25000"/>
                </a:prstClr>
              </a:solidFill>
            </a:endParaRPr>
          </a:p>
          <a:p>
            <a:pPr marL="342900" lvl="0" indent="-342900" algn="r" rtl="1">
              <a:spcBef>
                <a:spcPts val="1000"/>
              </a:spcBef>
              <a:buClr>
                <a:srgbClr val="0F6FC6"/>
              </a:buClr>
              <a:buSzPct val="80000"/>
            </a:pPr>
            <a:endParaRPr lang="en-US" sz="4000" dirty="0" smtClean="0">
              <a:solidFill>
                <a:prstClr val="black">
                  <a:lumMod val="75000"/>
                  <a:lumOff val="25000"/>
                </a:prstClr>
              </a:solidFill>
            </a:endParaRPr>
          </a:p>
        </p:txBody>
      </p:sp>
    </p:spTree>
    <p:extLst>
      <p:ext uri="{BB962C8B-B14F-4D97-AF65-F5344CB8AC3E}">
        <p14:creationId xmlns="" xmlns:p14="http://schemas.microsoft.com/office/powerpoint/2010/main" val="2508929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סדר וניקיון</a:t>
            </a:r>
            <a:endParaRPr lang="he-IL" sz="4400" b="1" dirty="0"/>
          </a:p>
        </p:txBody>
      </p:sp>
      <p:sp>
        <p:nvSpPr>
          <p:cNvPr id="5" name="מציין מיקום תוכן 2"/>
          <p:cNvSpPr>
            <a:spLocks noGrp="1"/>
          </p:cNvSpPr>
          <p:nvPr>
            <p:ph idx="1"/>
          </p:nvPr>
        </p:nvSpPr>
        <p:spPr>
          <a:xfrm>
            <a:off x="677334" y="1536133"/>
            <a:ext cx="8596668" cy="3880773"/>
          </a:xfrm>
        </p:spPr>
        <p:txBody>
          <a:bodyPr>
            <a:normAutofit fontScale="70000" lnSpcReduction="20000"/>
          </a:bodyPr>
          <a:lstStyle/>
          <a:p>
            <a:pPr marL="609600" indent="-609600"/>
            <a:r>
              <a:rPr lang="he-IL" sz="4800" dirty="0" smtClean="0"/>
              <a:t>שמירת העבודה ברובופרו</a:t>
            </a:r>
            <a:endParaRPr lang="en-US" sz="4800" dirty="0" smtClean="0"/>
          </a:p>
          <a:p>
            <a:pPr marL="609600" indent="-609600"/>
            <a:r>
              <a:rPr lang="he-IL" sz="4800" dirty="0" smtClean="0"/>
              <a:t>סידור ציוד ועמדת העבודה</a:t>
            </a:r>
          </a:p>
          <a:p>
            <a:pPr marL="609600" indent="-609600"/>
            <a:r>
              <a:rPr lang="he-IL" sz="4800" dirty="0" smtClean="0"/>
              <a:t>מכבים את הרובוט</a:t>
            </a:r>
          </a:p>
          <a:p>
            <a:pPr marL="609600" indent="-609600"/>
            <a:r>
              <a:rPr lang="he-IL" sz="4800" dirty="0" smtClean="0"/>
              <a:t>מפרקים את הבטריה</a:t>
            </a:r>
          </a:p>
          <a:p>
            <a:pPr marL="609600" indent="-609600"/>
            <a:r>
              <a:rPr lang="he-IL" sz="4800" dirty="0" smtClean="0"/>
              <a:t>שמים את הבטריה בטעינה</a:t>
            </a:r>
          </a:p>
          <a:p>
            <a:pPr marL="609600" indent="-609600"/>
            <a:r>
              <a:rPr lang="he-IL" sz="4800" dirty="0" smtClean="0"/>
              <a:t>מחזירים את הרובוט לערכה</a:t>
            </a:r>
          </a:p>
          <a:p>
            <a:pPr marL="609600" indent="-609600"/>
            <a:r>
              <a:rPr lang="he-IL" sz="4800" dirty="0" smtClean="0"/>
              <a:t>מחזירים את הערכה לארון</a:t>
            </a:r>
          </a:p>
        </p:txBody>
      </p:sp>
    </p:spTree>
    <p:extLst>
      <p:ext uri="{BB962C8B-B14F-4D97-AF65-F5344CB8AC3E}">
        <p14:creationId xmlns:p14="http://schemas.microsoft.com/office/powerpoint/2010/main" xmlns="" val="2508929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פיאה">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פיאה">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1452</TotalTime>
  <Words>281</Words>
  <Application>Microsoft Office PowerPoint</Application>
  <PresentationFormat>Custom</PresentationFormat>
  <Paragraphs>48</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פיאה</vt:lpstr>
      <vt:lpstr>עיבוד תמונה  מצלמת ה-USB</vt:lpstr>
      <vt:lpstr>תוכן עניינים</vt:lpstr>
      <vt:lpstr>חזרה ותזכורת</vt:lpstr>
      <vt:lpstr>עיבוד תמונה במצלמת ה-USB</vt:lpstr>
      <vt:lpstr>עיבוד תמונה במצלמת ה-USB</vt:lpstr>
      <vt:lpstr>בואו נבנה רובוט!</vt:lpstr>
      <vt:lpstr>סדר וניקיון</vt:lpstr>
    </vt:vector>
  </TitlesOfParts>
  <Company>Yaron'S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עבודה עם רובוטים  סוגי פלט שונים</dc:title>
  <dc:creator>rami1410</dc:creator>
  <cp:lastModifiedBy>Adi Itec</cp:lastModifiedBy>
  <cp:revision>146</cp:revision>
  <dcterms:created xsi:type="dcterms:W3CDTF">2017-08-08T19:01:28Z</dcterms:created>
  <dcterms:modified xsi:type="dcterms:W3CDTF">2018-02-26T13:25:47Z</dcterms:modified>
</cp:coreProperties>
</file>