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1" r:id="rId1"/>
  </p:sldMasterIdLst>
  <p:notesMasterIdLst>
    <p:notesMasterId r:id="rId13"/>
  </p:notesMasterIdLst>
  <p:sldIdLst>
    <p:sldId id="256" r:id="rId2"/>
    <p:sldId id="274" r:id="rId3"/>
    <p:sldId id="288" r:id="rId4"/>
    <p:sldId id="289" r:id="rId5"/>
    <p:sldId id="290" r:id="rId6"/>
    <p:sldId id="291" r:id="rId7"/>
    <p:sldId id="292" r:id="rId8"/>
    <p:sldId id="276" r:id="rId9"/>
    <p:sldId id="293" r:id="rId10"/>
    <p:sldId id="29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8C3450-B1F7-4D70-BBD4-DE10EE2FA08A}" type="datetimeFigureOut">
              <a:rPr lang="he-IL" smtClean="0"/>
              <a:pPr/>
              <a:t>י"ג/שבט/תשע"ח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F62692-F0D9-4B96-9ACD-12E88898574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חיישן שבודק באופן קבוע מה זווית זרוע הרובוט מאפשר תכנות גמיש וקבלת החלטות בזמן אמת</a:t>
            </a:r>
            <a:r>
              <a:rPr lang="he-IL" baseline="0" dirty="0" smtClean="0"/>
              <a:t> בהתאם לזוית הזרוע הנוכחית. כך ניתן לקבוע מתי ייעצרו תנועות פתיחת וסגירת הזרוע בהתאם לנדרש ממנה.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BFB0-2B78-46EB-ACD6-0CEA529A7DA7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חיישן שבודק באופן קבוע מה זווית זרוע הרובוט מאפשר תכנות גמיש וקבלת החלטות בזמן אמת</a:t>
            </a:r>
            <a:r>
              <a:rPr lang="he-IL" baseline="0" dirty="0" smtClean="0"/>
              <a:t> בהתאם לזוית הזרוע הנוכחית. כך ניתן לקבוע מתי ייעצרו תנועות פתיחת וסגירת הזרוע בהתאם לנדרש ממנה.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BFB0-2B78-46EB-ACD6-0CEA529A7DA7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חיישן שבודק באופן קבוע מה זווית זרוע הרובוט מאפשר תכנות גמיש וקבלת החלטות בזמן אמת</a:t>
            </a:r>
            <a:r>
              <a:rPr lang="he-IL" baseline="0" dirty="0" smtClean="0"/>
              <a:t> בהתאם לזוית הזרוע הנוכחית. כך ניתן לקבוע מתי ייעצרו תנועות פתיחת וסגירת הזרוע בהתאם לנדרש ממנה.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BFB0-2B78-46EB-ACD6-0CEA529A7DA7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חיישן שבודק באופן קבוע מה זווית זרוע הרובוט מאפשר תכנות גמיש וקבלת החלטות בזמן אמת</a:t>
            </a:r>
            <a:r>
              <a:rPr lang="he-IL" baseline="0" dirty="0" smtClean="0"/>
              <a:t> בהתאם לזוית הזרוע הנוכחית. כך ניתן לקבוע מתי ייעצרו תנועות פתיחת וסגירת הזרוע בהתאם לנדרש ממנה.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BFB0-2B78-46EB-ACD6-0CEA529A7DA7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7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9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71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479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878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707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4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6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28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847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56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7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3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7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57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1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48145" y="489527"/>
            <a:ext cx="8719128" cy="3565237"/>
          </a:xfrm>
        </p:spPr>
        <p:txBody>
          <a:bodyPr>
            <a:normAutofit/>
          </a:bodyPr>
          <a:lstStyle/>
          <a:p>
            <a:pPr algn="ctr"/>
            <a:r>
              <a:rPr lang="he-IL" sz="8000" dirty="0" smtClean="0"/>
              <a:t>חיישנים אנלוגיים</a:t>
            </a:r>
            <a:br>
              <a:rPr lang="he-IL" sz="8000" dirty="0" smtClean="0"/>
            </a:br>
            <a:r>
              <a:rPr lang="he-IL" sz="8000" dirty="0" smtClean="0"/>
              <a:t>חיישן אולטרהסוני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xmlns="" val="1597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תכנות הרובוט - המשך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350982" y="1536133"/>
            <a:ext cx="8923020" cy="5321867"/>
          </a:xfrm>
        </p:spPr>
        <p:txBody>
          <a:bodyPr>
            <a:normAutofit/>
          </a:bodyPr>
          <a:lstStyle/>
          <a:p>
            <a:pPr marL="609600" indent="-609600"/>
            <a:r>
              <a:rPr lang="he-IL" sz="4800" dirty="0" smtClean="0"/>
              <a:t>תכנתו את הרובוט להשמיע צליל בקירבה של פחות מ-30 ס"מ מהמכשול שמולו</a:t>
            </a:r>
          </a:p>
          <a:p>
            <a:pPr marL="1009650" lvl="1" indent="-609600"/>
            <a:r>
              <a:rPr lang="he-IL" sz="4600" dirty="0" smtClean="0"/>
              <a:t>השתמשו בפקודת כובע לבדיקת החיישן</a:t>
            </a:r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סדר וניקיון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rmAutofit fontScale="70000" lnSpcReduction="20000"/>
          </a:bodyPr>
          <a:lstStyle/>
          <a:p>
            <a:pPr marL="609600" indent="-609600"/>
            <a:r>
              <a:rPr lang="he-IL" sz="4800" dirty="0" smtClean="0"/>
              <a:t>שמירת פרוייקט ה-</a:t>
            </a:r>
            <a:r>
              <a:rPr lang="en-US" sz="4800" dirty="0" smtClean="0"/>
              <a:t>SCRATCHX </a:t>
            </a:r>
          </a:p>
          <a:p>
            <a:pPr marL="609600" indent="-609600"/>
            <a:r>
              <a:rPr lang="he-IL" sz="4800" dirty="0" smtClean="0"/>
              <a:t>סוגרים את החלונות במחשב</a:t>
            </a:r>
          </a:p>
          <a:p>
            <a:pPr marL="609600" indent="-609600"/>
            <a:r>
              <a:rPr lang="he-IL" sz="4800" dirty="0" smtClean="0"/>
              <a:t>כיבוי הרובוט</a:t>
            </a:r>
          </a:p>
          <a:p>
            <a:pPr marL="609600" indent="-609600"/>
            <a:r>
              <a:rPr lang="he-IL" sz="4800" dirty="0" smtClean="0"/>
              <a:t>סידור ציוד ועמדת העבודה</a:t>
            </a:r>
          </a:p>
          <a:p>
            <a:pPr marL="609600" indent="-609600"/>
            <a:r>
              <a:rPr lang="he-IL" sz="4800" dirty="0" smtClean="0"/>
              <a:t>פירוק הבטריה</a:t>
            </a:r>
          </a:p>
          <a:p>
            <a:pPr marL="609600" indent="-609600"/>
            <a:r>
              <a:rPr lang="he-IL" sz="4800" dirty="0" smtClean="0"/>
              <a:t>חיבור הבטריה לעמדת ההטענה</a:t>
            </a:r>
          </a:p>
          <a:p>
            <a:pPr marL="609600" indent="-609600"/>
            <a:r>
              <a:rPr lang="he-IL" sz="4800" dirty="0" smtClean="0"/>
              <a:t>סידור הרובוט לארון </a:t>
            </a:r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תוכן עניינים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5191" y="1536121"/>
            <a:ext cx="8474926" cy="4953889"/>
          </a:xfrm>
        </p:spPr>
        <p:txBody>
          <a:bodyPr>
            <a:normAutofit fontScale="85000" lnSpcReduction="20000"/>
          </a:bodyPr>
          <a:lstStyle/>
          <a:p>
            <a:r>
              <a:rPr lang="he-IL" sz="4000" dirty="0" smtClean="0"/>
              <a:t> חזרה ותזכורת</a:t>
            </a:r>
            <a:endParaRPr lang="en-US" sz="4000" dirty="0" smtClean="0"/>
          </a:p>
          <a:p>
            <a:r>
              <a:rPr lang="he-IL" sz="4000" dirty="0" smtClean="0"/>
              <a:t> חיישנים אנלוגיים</a:t>
            </a:r>
          </a:p>
          <a:p>
            <a:pPr lvl="1"/>
            <a:r>
              <a:rPr lang="he-IL" sz="3800" dirty="0" smtClean="0"/>
              <a:t> היכרות</a:t>
            </a:r>
          </a:p>
          <a:p>
            <a:pPr lvl="1"/>
            <a:r>
              <a:rPr lang="he-IL" sz="3800" dirty="0" smtClean="0"/>
              <a:t> חיישן המרחק</a:t>
            </a:r>
          </a:p>
          <a:p>
            <a:pPr lvl="2"/>
            <a:r>
              <a:rPr lang="he-IL" sz="3600" dirty="0" smtClean="0"/>
              <a:t> טכנולוגיה</a:t>
            </a:r>
          </a:p>
          <a:p>
            <a:pPr lvl="2"/>
            <a:r>
              <a:rPr lang="he-IL" sz="3600" dirty="0" smtClean="0"/>
              <a:t> הרכבה וחיווט</a:t>
            </a:r>
          </a:p>
          <a:p>
            <a:r>
              <a:rPr lang="he-IL" sz="4000" dirty="0" smtClean="0"/>
              <a:t>בואו נתכנת את הרובוט! </a:t>
            </a:r>
          </a:p>
          <a:p>
            <a:pPr lvl="1"/>
            <a:r>
              <a:rPr lang="he-IL" sz="3800" smtClean="0"/>
              <a:t> </a:t>
            </a:r>
            <a:r>
              <a:rPr lang="he-IL" sz="3800" smtClean="0"/>
              <a:t>תירגול - השמע </a:t>
            </a:r>
            <a:r>
              <a:rPr lang="he-IL" sz="3800" dirty="0" smtClean="0"/>
              <a:t>צליל בקירבה </a:t>
            </a:r>
            <a:r>
              <a:rPr lang="he-IL" sz="3800" smtClean="0"/>
              <a:t>למכשול </a:t>
            </a:r>
            <a:endParaRPr lang="he-IL" sz="3800" dirty="0" smtClean="0"/>
          </a:p>
          <a:p>
            <a:r>
              <a:rPr lang="he-IL" sz="4000" dirty="0" smtClean="0"/>
              <a:t>סדר וניקיון</a:t>
            </a:r>
          </a:p>
          <a:p>
            <a:pPr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חזרה ותזכורת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5191" y="1513818"/>
            <a:ext cx="8474926" cy="3880773"/>
          </a:xfrm>
        </p:spPr>
        <p:txBody>
          <a:bodyPr>
            <a:normAutofit/>
          </a:bodyPr>
          <a:lstStyle/>
          <a:p>
            <a:r>
              <a:rPr lang="he-IL" sz="4000" dirty="0" smtClean="0"/>
              <a:t> בדיקת תנאי מורכב</a:t>
            </a:r>
          </a:p>
          <a:p>
            <a:pPr lvl="1"/>
            <a:r>
              <a:rPr lang="he-IL" sz="3800" dirty="0" smtClean="0"/>
              <a:t> מהו תנאי מורכב</a:t>
            </a:r>
          </a:p>
          <a:p>
            <a:pPr lvl="1"/>
            <a:r>
              <a:rPr lang="he-IL" sz="3800" dirty="0" smtClean="0"/>
              <a:t> פקודות במשפחת מפעילים</a:t>
            </a:r>
            <a:endParaRPr lang="he-IL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חיישן אנלוגי</a:t>
            </a:r>
            <a:endParaRPr lang="he-IL" sz="4400" b="1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83326" y="1536121"/>
            <a:ext cx="8816791" cy="4953889"/>
          </a:xfrm>
        </p:spPr>
        <p:txBody>
          <a:bodyPr>
            <a:normAutofit/>
          </a:bodyPr>
          <a:lstStyle/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החיישן שולח לבקר כל הזמן מידע על מצבו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חיישן אנלוגי שולח ערך המתאר את המידע אותו הוא חש (אנלוגיה לכמות הנמדדת)</a:t>
            </a:r>
          </a:p>
          <a:p>
            <a:pPr marL="1257300" lvl="2" indent="-457200">
              <a:spcBef>
                <a:spcPct val="20000"/>
              </a:spcBef>
            </a:pPr>
            <a:r>
              <a:rPr lang="he-IL" sz="3600" dirty="0" smtClean="0">
                <a:latin typeface="David" pitchFamily="34" charset="-79"/>
                <a:cs typeface="David" pitchFamily="34" charset="-79"/>
              </a:rPr>
              <a:t>סוג יחידת המידה תלוי בסוג החיישן</a:t>
            </a:r>
            <a:endParaRPr lang="he-IL" sz="3400" dirty="0" smtClean="0">
              <a:latin typeface="David" pitchFamily="34" charset="-79"/>
              <a:cs typeface="David" pitchFamily="34" charset="-79"/>
            </a:endParaRPr>
          </a:p>
          <a:p>
            <a:pPr marL="1257300" lvl="2" indent="-457200">
              <a:spcBef>
                <a:spcPct val="20000"/>
              </a:spcBef>
            </a:pPr>
            <a:r>
              <a:rPr lang="he-IL" sz="3600" dirty="0" smtClean="0">
                <a:latin typeface="David" pitchFamily="34" charset="-79"/>
                <a:cs typeface="David" pitchFamily="34" charset="-79"/>
              </a:rPr>
              <a:t>ערך מספרי</a:t>
            </a:r>
          </a:p>
          <a:p>
            <a:pPr marL="1257300" lvl="2" indent="-457200">
              <a:spcBef>
                <a:spcPct val="20000"/>
              </a:spcBef>
            </a:pPr>
            <a:r>
              <a:rPr lang="he-IL" sz="3600" dirty="0" smtClean="0">
                <a:latin typeface="David" pitchFamily="34" charset="-79"/>
                <a:cs typeface="David" pitchFamily="34" charset="-79"/>
              </a:rPr>
              <a:t>בין 15,000- 0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20" y="4128655"/>
            <a:ext cx="2740508" cy="272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חיישן מרחק - טכנולוגיה</a:t>
            </a:r>
            <a:endParaRPr lang="he-IL" sz="4400" b="1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365760" y="1536121"/>
            <a:ext cx="8934357" cy="532187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ct val="20000"/>
              </a:spcBef>
            </a:pPr>
            <a:r>
              <a:rPr lang="he-IL" sz="4000" dirty="0" smtClean="0">
                <a:latin typeface="David" pitchFamily="34" charset="-79"/>
                <a:cs typeface="David" pitchFamily="34" charset="-79"/>
              </a:rPr>
              <a:t>חיישן המרחק האולטרה-סוני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מודד את מרחקו מאובייקט הנמצא מולו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מחזיר את ערך המרחק (ס"מ) מהאובייקט שמולו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בעל שתי "עיניים" – משדר ומקלט של גלי קול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איך החיישן מודד את המרחק?</a:t>
            </a:r>
          </a:p>
          <a:p>
            <a:pPr marL="1257300" lvl="2" indent="-457200">
              <a:spcBef>
                <a:spcPct val="20000"/>
              </a:spcBef>
            </a:pPr>
            <a:r>
              <a:rPr lang="he-IL" sz="3600" dirty="0" smtClean="0">
                <a:latin typeface="David" pitchFamily="34" charset="-79"/>
                <a:cs typeface="David" pitchFamily="34" charset="-79"/>
              </a:rPr>
              <a:t>המשדר שולח גלי קול קדימה והחיישן מודד את הזמן עד שהם חוזרים חזרה אל המקלט לאחר שפגעו באובייקט שמולו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דיון</a:t>
            </a:r>
          </a:p>
          <a:p>
            <a:pPr marL="1257300" lvl="2" indent="-457200">
              <a:spcBef>
                <a:spcPct val="20000"/>
              </a:spcBef>
            </a:pPr>
            <a:r>
              <a:rPr lang="he-IL" sz="3600" dirty="0" smtClean="0">
                <a:latin typeface="David" pitchFamily="34" charset="-79"/>
                <a:cs typeface="David" pitchFamily="34" charset="-79"/>
              </a:rPr>
              <a:t>אילו בע"ח אתם מכירים שמשתמשים בחוש השמיעה כדי לנווט במרחב?</a:t>
            </a:r>
          </a:p>
          <a:p>
            <a:pPr marL="457200" indent="-457200">
              <a:spcBef>
                <a:spcPct val="20000"/>
              </a:spcBef>
              <a:buNone/>
            </a:pPr>
            <a:endParaRPr lang="he-IL" sz="4000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36" y="147782"/>
            <a:ext cx="1976582" cy="20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חיישן מרחק – הרכבה</a:t>
            </a:r>
            <a:endParaRPr lang="he-IL" sz="4400" b="1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365760" y="1536121"/>
            <a:ext cx="8934357" cy="5321879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he-IL" sz="4000" dirty="0" smtClean="0">
                <a:latin typeface="David" pitchFamily="34" charset="-79"/>
                <a:cs typeface="David" pitchFamily="34" charset="-79"/>
              </a:rPr>
              <a:t>לחיישן מסילה אותה ניתן לחבר למשל לקוביה שחורה שאותה נחליק לאחת ממסילות הרובוט </a:t>
            </a:r>
          </a:p>
          <a:p>
            <a:pPr marL="457200" indent="-457200">
              <a:spcBef>
                <a:spcPct val="20000"/>
              </a:spcBef>
              <a:buNone/>
            </a:pPr>
            <a:endParaRPr lang="he-IL" sz="4000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1452" y="3649518"/>
            <a:ext cx="4304144" cy="32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חיישן מרחק –חיווט</a:t>
            </a:r>
            <a:endParaRPr lang="he-IL" sz="4400" b="1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0" y="1536121"/>
            <a:ext cx="9300117" cy="5321879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he-IL" sz="4000" dirty="0" smtClean="0">
                <a:latin typeface="David" pitchFamily="34" charset="-79"/>
                <a:cs typeface="David" pitchFamily="34" charset="-79"/>
              </a:rPr>
              <a:t>לחיישן 3 חוטים המחברים אותו לבקר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חוט אדום – מחבר אל יציאת החשמל הקבועה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חוט ירוק – מחבר אל כניסת הארקה (-)</a:t>
            </a:r>
          </a:p>
          <a:p>
            <a:pPr marL="857250" lvl="1" indent="-457200">
              <a:spcBef>
                <a:spcPct val="20000"/>
              </a:spcBef>
            </a:pPr>
            <a:r>
              <a:rPr lang="he-IL" sz="3800" dirty="0" smtClean="0">
                <a:latin typeface="David" pitchFamily="34" charset="-79"/>
                <a:cs typeface="David" pitchFamily="34" charset="-79"/>
              </a:rPr>
              <a:t>חוט שחור – מחבר אל כניסת המידע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139" y="4276436"/>
            <a:ext cx="4392399" cy="25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חיבור הרובוט למחשב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4407467"/>
          </a:xfrm>
        </p:spPr>
        <p:txBody>
          <a:bodyPr>
            <a:noAutofit/>
          </a:bodyPr>
          <a:lstStyle/>
          <a:p>
            <a:r>
              <a:rPr lang="he-IL" sz="3200" dirty="0" smtClean="0"/>
              <a:t>חיבור הבטריה לבקר והדלקת הרובוט</a:t>
            </a:r>
          </a:p>
          <a:p>
            <a:r>
              <a:rPr lang="he-IL" sz="3200" dirty="0" smtClean="0"/>
              <a:t>חיבור הרובוטים למחשבים עם כבל </a:t>
            </a:r>
            <a:r>
              <a:rPr lang="en-US" sz="3200" dirty="0" smtClean="0"/>
              <a:t>USB</a:t>
            </a:r>
            <a:endParaRPr lang="he-IL" sz="3200" dirty="0" smtClean="0"/>
          </a:p>
          <a:p>
            <a:r>
              <a:rPr lang="he-IL" sz="3200" dirty="0" smtClean="0"/>
              <a:t>להריץ את קובץ "תוכנת הקישור" </a:t>
            </a:r>
            <a:r>
              <a:rPr lang="en-US" sz="3200" dirty="0" smtClean="0"/>
              <a:t>FTSCRACHTXT</a:t>
            </a:r>
            <a:r>
              <a:rPr lang="he-IL" sz="3200" dirty="0" smtClean="0"/>
              <a:t> ולבחור את אופצית החיבור (</a:t>
            </a:r>
            <a:r>
              <a:rPr lang="en-US" sz="3200" dirty="0" smtClean="0"/>
              <a:t>USB/BT/</a:t>
            </a:r>
            <a:r>
              <a:rPr lang="en-US" sz="3200" dirty="0" err="1" smtClean="0"/>
              <a:t>WiFi</a:t>
            </a:r>
            <a:r>
              <a:rPr lang="he-IL" sz="3200" dirty="0" smtClean="0"/>
              <a:t>)</a:t>
            </a:r>
          </a:p>
          <a:p>
            <a:r>
              <a:rPr lang="he-IL" sz="3200" dirty="0" smtClean="0"/>
              <a:t>כניסה לאתר </a:t>
            </a:r>
            <a:r>
              <a:rPr lang="en-US" sz="3200" dirty="0" smtClean="0"/>
              <a:t>ScratchX</a:t>
            </a:r>
            <a:r>
              <a:rPr lang="he-IL" sz="3200" dirty="0" smtClean="0"/>
              <a:t> להרחבה של פישרטקניק</a:t>
            </a:r>
          </a:p>
          <a:p>
            <a:pPr lvl="1"/>
            <a:r>
              <a:rPr lang="he-IL" sz="3000" dirty="0" smtClean="0"/>
              <a:t>אישור תנאי השימוש</a:t>
            </a:r>
            <a:endParaRPr lang="he-IL" sz="3200" dirty="0" smtClean="0"/>
          </a:p>
          <a:p>
            <a:endParaRPr lang="he-IL" sz="3200" dirty="0" smtClean="0"/>
          </a:p>
          <a:p>
            <a:endParaRPr lang="he-IL" sz="3200" dirty="0" smtClean="0"/>
          </a:p>
          <a:p>
            <a:r>
              <a:rPr lang="he-IL" sz="3200" dirty="0" smtClean="0"/>
              <a:t>בדיקה שנקודת החיווי של הרובוט ירוקה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264" y="4495280"/>
            <a:ext cx="1791878" cy="18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513" y="4635210"/>
            <a:ext cx="2290489" cy="222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תכנות הרובוט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350982" y="1536133"/>
            <a:ext cx="8923020" cy="5321867"/>
          </a:xfrm>
        </p:spPr>
        <p:txBody>
          <a:bodyPr>
            <a:normAutofit fontScale="55000" lnSpcReduction="20000"/>
          </a:bodyPr>
          <a:lstStyle/>
          <a:p>
            <a:pPr marL="609600" indent="-609600"/>
            <a:r>
              <a:rPr lang="he-IL" sz="4800" dirty="0" smtClean="0"/>
              <a:t>פקודת הכובע לחיישנים אנלוגיים</a:t>
            </a:r>
          </a:p>
          <a:p>
            <a:pPr marL="609600" indent="-609600"/>
            <a:endParaRPr lang="he-IL" sz="4800" dirty="0" smtClean="0"/>
          </a:p>
          <a:p>
            <a:pPr marL="609600" indent="-609600"/>
            <a:endParaRPr lang="he-IL" sz="4800" dirty="0" smtClean="0"/>
          </a:p>
          <a:p>
            <a:pPr marL="609600" indent="-609600"/>
            <a:endParaRPr lang="he-IL" sz="4800" dirty="0" smtClean="0"/>
          </a:p>
          <a:p>
            <a:pPr marL="609600" indent="-609600"/>
            <a:endParaRPr lang="he-IL" sz="4800" dirty="0" smtClean="0"/>
          </a:p>
          <a:p>
            <a:pPr marL="609600" indent="-609600"/>
            <a:r>
              <a:rPr lang="he-IL" sz="4800" dirty="0" smtClean="0"/>
              <a:t>התסריט יתחיל לרוץ כאשר הערך של החיישן יענה על התנאי המתואר בפקודה.</a:t>
            </a:r>
          </a:p>
          <a:p>
            <a:pPr marL="609600" indent="-609600"/>
            <a:r>
              <a:rPr lang="he-IL" sz="4800" dirty="0" smtClean="0"/>
              <a:t>פרמטרים</a:t>
            </a:r>
          </a:p>
          <a:p>
            <a:pPr marL="1009650" lvl="1" indent="-609600"/>
            <a:r>
              <a:rPr lang="he-IL" sz="4600" dirty="0" smtClean="0"/>
              <a:t>סוג החיישן האנלוגי</a:t>
            </a:r>
          </a:p>
          <a:p>
            <a:pPr marL="1009650" lvl="1" indent="-609600"/>
            <a:r>
              <a:rPr lang="he-IL" sz="4600" dirty="0" smtClean="0"/>
              <a:t>סוג ההשוואה: &lt; , &gt; , = </a:t>
            </a:r>
            <a:endParaRPr lang="he-IL" sz="4600" dirty="0" smtClean="0"/>
          </a:p>
          <a:p>
            <a:pPr marL="1009650" lvl="1" indent="-609600"/>
            <a:r>
              <a:rPr lang="he-IL" sz="4600" dirty="0" smtClean="0"/>
              <a:t>הערך הנבדק כתנאי הסף להרצת התסריט</a:t>
            </a:r>
            <a:endParaRPr lang="he-IL" sz="4600" dirty="0" smtClean="0"/>
          </a:p>
          <a:p>
            <a:pPr marL="1009650" lvl="1" indent="-609600"/>
            <a:r>
              <a:rPr lang="he-IL" sz="4600" dirty="0" smtClean="0"/>
              <a:t>כניסת הקלט אליה חובר החיישן</a:t>
            </a:r>
          </a:p>
          <a:p>
            <a:pPr marL="1009650" lvl="1" indent="-609600"/>
            <a:endParaRPr lang="he-IL" sz="4600" dirty="0" smtClean="0"/>
          </a:p>
          <a:p>
            <a:pPr marL="609600" indent="-609600"/>
            <a:endParaRPr lang="he-IL" sz="4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060" y="2111229"/>
            <a:ext cx="3658003" cy="158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יאה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פיאה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5318</TotalTime>
  <Words>472</Words>
  <Application>Microsoft Office PowerPoint</Application>
  <PresentationFormat>Custom</PresentationFormat>
  <Paragraphs>77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פיאה</vt:lpstr>
      <vt:lpstr>חיישנים אנלוגיים חיישן אולטרהסוני</vt:lpstr>
      <vt:lpstr>תוכן עניינים</vt:lpstr>
      <vt:lpstr>חזרה ותזכורת</vt:lpstr>
      <vt:lpstr>חיישן אנלוגי</vt:lpstr>
      <vt:lpstr>חיישן מרחק - טכנולוגיה</vt:lpstr>
      <vt:lpstr>חיישן מרחק – הרכבה</vt:lpstr>
      <vt:lpstr>חיישן מרחק –חיווט</vt:lpstr>
      <vt:lpstr>חיבור הרובוט למחשב</vt:lpstr>
      <vt:lpstr>תכנות הרובוט</vt:lpstr>
      <vt:lpstr>תכנות הרובוט - המשך</vt:lpstr>
      <vt:lpstr>סדר וניקיון</vt:lpstr>
    </vt:vector>
  </TitlesOfParts>
  <Company>Yaron'S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עם רובוטים  סוגי פלט שונים</dc:title>
  <dc:creator>rami1410</dc:creator>
  <cp:lastModifiedBy>Adi Itec</cp:lastModifiedBy>
  <cp:revision>287</cp:revision>
  <dcterms:created xsi:type="dcterms:W3CDTF">2017-08-08T19:01:28Z</dcterms:created>
  <dcterms:modified xsi:type="dcterms:W3CDTF">2018-01-29T11:50:52Z</dcterms:modified>
</cp:coreProperties>
</file>